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96" d="100"/>
          <a:sy n="96" d="100"/>
        </p:scale>
        <p:origin x="7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168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145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592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281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23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970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60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178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62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19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81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D56C1-3C06-4F9A-85D8-72FB1F9A0470}" type="datetimeFigureOut">
              <a:rPr lang="en-GB" smtClean="0"/>
              <a:t>07/01/2024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F46DD-B195-4462-9D1A-1FD8C1E81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815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6.wdp"/><Relationship Id="rId18" Type="http://schemas.openxmlformats.org/officeDocument/2006/relationships/image" Target="../media/image9.png"/><Relationship Id="rId3" Type="http://schemas.microsoft.com/office/2007/relationships/hdphoto" Target="../media/hdphoto1.wdp"/><Relationship Id="rId21" Type="http://schemas.microsoft.com/office/2007/relationships/hdphoto" Target="../media/hdphoto10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17" Type="http://schemas.microsoft.com/office/2007/relationships/hdphoto" Target="../media/hdphoto8.wdp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microsoft.com/office/2007/relationships/hdphoto" Target="../media/hdphoto7.wdp"/><Relationship Id="rId23" Type="http://schemas.microsoft.com/office/2007/relationships/hdphoto" Target="../media/hdphoto11.wdp"/><Relationship Id="rId10" Type="http://schemas.openxmlformats.org/officeDocument/2006/relationships/image" Target="../media/image5.png"/><Relationship Id="rId19" Type="http://schemas.microsoft.com/office/2007/relationships/hdphoto" Target="../media/hdphoto9.wdp"/><Relationship Id="rId4" Type="http://schemas.openxmlformats.org/officeDocument/2006/relationships/image" Target="../media/image2.png"/><Relationship Id="rId9" Type="http://schemas.microsoft.com/office/2007/relationships/hdphoto" Target="../media/hdphoto4.wdp"/><Relationship Id="rId14" Type="http://schemas.openxmlformats.org/officeDocument/2006/relationships/image" Target="../media/image7.png"/><Relationship Id="rId2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94779" y="65284"/>
            <a:ext cx="3979088" cy="1133393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a's Scribblings ~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Personal, Social &amp; Emotional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a's Scribblings ~" panose="02000000000000000000" pitchFamily="2" charset="0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Introduction of the golden rules</a:t>
            </a:r>
            <a:r>
              <a:rPr kumimoji="0" lang="en-US" alt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 stories </a:t>
            </a: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Modelling routines and behaviours in Reception. </a:t>
            </a:r>
            <a:endParaRPr kumimoji="0" lang="en-US" altLang="en-US" sz="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Circle times </a:t>
            </a: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800" dirty="0" smtClean="0">
                <a:latin typeface="Debbie Hepplewhite Print Font" panose="03050602040000000000" pitchFamily="66" charset="0"/>
                <a:cs typeface="Arial" panose="020B0604020202020204" pitchFamily="34" charset="0"/>
              </a:rPr>
              <a:t>Getting to know our new teachers and friends in our class. </a:t>
            </a:r>
            <a:endParaRPr kumimoji="0" lang="en-US" altLang="en-US" sz="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Show and tell </a:t>
            </a: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Introduction of class rewards</a:t>
            </a:r>
            <a:r>
              <a:rPr lang="en-US" altLang="en-US" sz="300" dirty="0">
                <a:latin typeface="Debbie Hepplewhite Print Font" panose="03050602040000000000" pitchFamily="66" charset="0"/>
              </a:rPr>
              <a:t> </a:t>
            </a: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and reward assemblies 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91002" y="5540370"/>
            <a:ext cx="6808561" cy="1198744"/>
          </a:xfrm>
          <a:prstGeom prst="rect">
            <a:avLst/>
          </a:prstGeom>
          <a:solidFill>
            <a:srgbClr val="FFFFFF"/>
          </a:solidFill>
          <a:ln w="38100">
            <a:solidFill>
              <a:srgbClr val="53813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a's Scribblings ~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Vocabulary</a:t>
            </a:r>
            <a:r>
              <a:rPr kumimoji="0" lang="en-US" altLang="en-US" sz="14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ia's Scribblings ~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to cover </a:t>
            </a: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900" dirty="0" smtClean="0">
                <a:latin typeface="Debbie Hepplewhite Print Font" panose="03050602040000000000" pitchFamily="66" charset="0"/>
              </a:rPr>
              <a:t>Week </a:t>
            </a:r>
            <a:r>
              <a:rPr lang="en-GB" sz="900" dirty="0">
                <a:latin typeface="Debbie Hepplewhite Print Font" panose="03050602040000000000" pitchFamily="66" charset="0"/>
              </a:rPr>
              <a:t>2 – happy sad, angry calm, love</a:t>
            </a:r>
          </a:p>
          <a:p>
            <a:r>
              <a:rPr lang="en-GB" sz="900" dirty="0">
                <a:latin typeface="Debbie Hepplewhite Print Font" panose="03050602040000000000" pitchFamily="66" charset="0"/>
              </a:rPr>
              <a:t>Week 3 – small enormous big, worried distressed anxious concerned</a:t>
            </a:r>
          </a:p>
          <a:p>
            <a:r>
              <a:rPr lang="en-GB" sz="900" dirty="0">
                <a:latin typeface="Debbie Hepplewhite Print Font" panose="03050602040000000000" pitchFamily="66" charset="0"/>
              </a:rPr>
              <a:t>Week 4 – kind share, listening, attention, honesty, positive </a:t>
            </a:r>
          </a:p>
          <a:p>
            <a:r>
              <a:rPr lang="en-GB" sz="900" dirty="0">
                <a:latin typeface="Debbie Hepplewhite Print Font" panose="03050602040000000000" pitchFamily="66" charset="0"/>
              </a:rPr>
              <a:t>Week 5 – </a:t>
            </a:r>
            <a:r>
              <a:rPr lang="en-GB" sz="900" dirty="0" smtClean="0">
                <a:latin typeface="Debbie Hepplewhite Print Font" panose="03050602040000000000" pitchFamily="66" charset="0"/>
              </a:rPr>
              <a:t>same, different, unique, diverse</a:t>
            </a:r>
            <a:endParaRPr lang="en-GB" sz="900" dirty="0">
              <a:latin typeface="Debbie Hepplewhite Print Font" panose="03050602040000000000" pitchFamily="66" charset="0"/>
            </a:endParaRPr>
          </a:p>
          <a:p>
            <a:r>
              <a:rPr lang="en-GB" sz="900" dirty="0">
                <a:latin typeface="Debbie Hepplewhite Print Font" panose="03050602040000000000" pitchFamily="66" charset="0"/>
              </a:rPr>
              <a:t>Week 6 – What, who when, why, </a:t>
            </a:r>
            <a:r>
              <a:rPr lang="en-GB" sz="900" dirty="0" smtClean="0">
                <a:latin typeface="Debbie Hepplewhite Print Font" panose="03050602040000000000" pitchFamily="66" charset="0"/>
              </a:rPr>
              <a:t>which</a:t>
            </a:r>
            <a:endParaRPr lang="en-GB" sz="900" dirty="0">
              <a:latin typeface="Debbie Hepplewhite Print Font" panose="03050602040000000000" pitchFamily="66" charset="0"/>
            </a:endParaRPr>
          </a:p>
          <a:p>
            <a:r>
              <a:rPr lang="en-GB" sz="900" dirty="0">
                <a:latin typeface="Debbie Hepplewhite Print Font" panose="03050602040000000000" pitchFamily="66" charset="0"/>
              </a:rPr>
              <a:t>Week 7 </a:t>
            </a:r>
            <a:r>
              <a:rPr lang="en-GB" sz="900" dirty="0" smtClean="0">
                <a:latin typeface="Debbie Hepplewhite Print Font" panose="03050602040000000000" pitchFamily="66" charset="0"/>
              </a:rPr>
              <a:t>- Diwali, festival, </a:t>
            </a:r>
            <a:r>
              <a:rPr lang="en-GB" sz="900" dirty="0" err="1" smtClean="0">
                <a:latin typeface="Debbie Hepplewhite Print Font" panose="03050602040000000000" pitchFamily="66" charset="0"/>
              </a:rPr>
              <a:t>hindu</a:t>
            </a:r>
            <a:r>
              <a:rPr lang="en-GB" sz="900" dirty="0" smtClean="0">
                <a:latin typeface="Debbie Hepplewhite Print Font" panose="03050602040000000000" pitchFamily="66" charset="0"/>
              </a:rPr>
              <a:t>, Sikh, celebration </a:t>
            </a:r>
            <a:endParaRPr kumimoji="0" lang="en-US" altLang="en-US" sz="1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a's Scribblings ~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9024591" y="3516532"/>
            <a:ext cx="2995613" cy="1957054"/>
          </a:xfrm>
          <a:prstGeom prst="rect">
            <a:avLst/>
          </a:prstGeom>
          <a:solidFill>
            <a:srgbClr val="FFFFFF"/>
          </a:solidFill>
          <a:ln w="38100">
            <a:solidFill>
              <a:srgbClr val="7F5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indent="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a's Scribblings ~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Expressive arts &amp; design</a:t>
            </a:r>
            <a:endParaRPr kumimoji="0" lang="en-US" alt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a's Scribblings ~" panose="02000000000000000000" pitchFamily="2" charset="0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700" dirty="0">
                <a:latin typeface="Debbie Hepplewhite Print Font" panose="03050602040000000000" pitchFamily="66" charset="0"/>
              </a:rPr>
              <a:t>Week </a:t>
            </a:r>
            <a:r>
              <a:rPr lang="en-GB" sz="700" dirty="0" smtClean="0">
                <a:latin typeface="Debbie Hepplewhite Print Font" panose="03050602040000000000" pitchFamily="66" charset="0"/>
              </a:rPr>
              <a:t>3 </a:t>
            </a:r>
            <a:r>
              <a:rPr lang="en-GB" sz="700" dirty="0">
                <a:latin typeface="Debbie Hepplewhite Print Font" panose="03050602040000000000" pitchFamily="66" charset="0"/>
              </a:rPr>
              <a:t>– splatter painting –Jackson Pollock </a:t>
            </a:r>
          </a:p>
          <a:p>
            <a:pPr algn="ctr"/>
            <a:r>
              <a:rPr lang="en-GB" sz="700" dirty="0">
                <a:latin typeface="Debbie Hepplewhite Print Font" panose="03050602040000000000" pitchFamily="66" charset="0"/>
              </a:rPr>
              <a:t>Week 4</a:t>
            </a:r>
            <a:r>
              <a:rPr lang="en-GB" sz="700" dirty="0" smtClean="0">
                <a:latin typeface="Debbie Hepplewhite Print Font" panose="03050602040000000000" pitchFamily="66" charset="0"/>
              </a:rPr>
              <a:t> </a:t>
            </a:r>
            <a:r>
              <a:rPr lang="en-GB" sz="700" dirty="0">
                <a:latin typeface="Debbie Hepplewhite Print Font" panose="03050602040000000000" pitchFamily="66" charset="0"/>
              </a:rPr>
              <a:t>– Picasso – creating an abstract painting – using their own features </a:t>
            </a:r>
            <a:endParaRPr lang="en-GB" sz="700" dirty="0" smtClean="0">
              <a:latin typeface="Debbie Hepplewhite Print Font" panose="03050602040000000000" pitchFamily="66" charset="0"/>
            </a:endParaRPr>
          </a:p>
          <a:p>
            <a:pPr algn="ctr"/>
            <a:r>
              <a:rPr lang="en-GB" sz="700" dirty="0" smtClean="0">
                <a:latin typeface="Debbie Hepplewhite Print Font" panose="03050602040000000000" pitchFamily="66" charset="0"/>
              </a:rPr>
              <a:t>Week </a:t>
            </a:r>
            <a:r>
              <a:rPr lang="en-GB" sz="700" dirty="0">
                <a:latin typeface="Debbie Hepplewhite Print Font" panose="03050602040000000000" pitchFamily="66" charset="0"/>
              </a:rPr>
              <a:t>5</a:t>
            </a:r>
            <a:r>
              <a:rPr lang="en-GB" sz="700" dirty="0" smtClean="0">
                <a:latin typeface="Debbie Hepplewhite Print Font" panose="03050602040000000000" pitchFamily="66" charset="0"/>
              </a:rPr>
              <a:t> </a:t>
            </a:r>
            <a:r>
              <a:rPr lang="en-GB" sz="700" dirty="0">
                <a:latin typeface="Debbie Hepplewhite Print Font" panose="03050602040000000000" pitchFamily="66" charset="0"/>
              </a:rPr>
              <a:t>– </a:t>
            </a:r>
            <a:r>
              <a:rPr lang="en-GB" sz="700" dirty="0" smtClean="0">
                <a:latin typeface="Debbie Hepplewhite Print Font" panose="03050602040000000000" pitchFamily="66" charset="0"/>
              </a:rPr>
              <a:t>Decorating a rock to celebrate differences</a:t>
            </a:r>
            <a:endParaRPr lang="en-GB" sz="700" dirty="0">
              <a:latin typeface="Debbie Hepplewhite Print Font" panose="03050602040000000000" pitchFamily="66" charset="0"/>
            </a:endParaRPr>
          </a:p>
          <a:p>
            <a:pPr algn="ctr"/>
            <a:r>
              <a:rPr lang="en-GB" sz="700" dirty="0">
                <a:latin typeface="Debbie Hepplewhite Print Font" panose="03050602040000000000" pitchFamily="66" charset="0"/>
              </a:rPr>
              <a:t>Week </a:t>
            </a:r>
            <a:r>
              <a:rPr lang="en-GB" sz="700" dirty="0" smtClean="0">
                <a:latin typeface="Debbie Hepplewhite Print Font" panose="03050602040000000000" pitchFamily="66" charset="0"/>
              </a:rPr>
              <a:t>6 </a:t>
            </a:r>
            <a:r>
              <a:rPr lang="en-GB" sz="700" dirty="0">
                <a:latin typeface="Debbie Hepplewhite Print Font" panose="03050602040000000000" pitchFamily="66" charset="0"/>
              </a:rPr>
              <a:t>– </a:t>
            </a:r>
            <a:r>
              <a:rPr lang="en-GB" sz="700" dirty="0" smtClean="0">
                <a:latin typeface="Debbie Hepplewhite Print Font" panose="03050602040000000000" pitchFamily="66" charset="0"/>
              </a:rPr>
              <a:t>Science week – Autumn printing/ planting bulbs</a:t>
            </a:r>
            <a:endParaRPr lang="en-GB" sz="700" dirty="0">
              <a:latin typeface="Debbie Hepplewhite Print Font" panose="03050602040000000000" pitchFamily="66" charset="0"/>
            </a:endParaRPr>
          </a:p>
          <a:p>
            <a:pPr algn="ctr"/>
            <a:r>
              <a:rPr lang="en-GB" sz="700" dirty="0">
                <a:latin typeface="Debbie Hepplewhite Print Font" panose="03050602040000000000" pitchFamily="66" charset="0"/>
              </a:rPr>
              <a:t>Week </a:t>
            </a:r>
            <a:r>
              <a:rPr lang="en-GB" sz="700" dirty="0" smtClean="0">
                <a:latin typeface="Debbie Hepplewhite Print Font" panose="03050602040000000000" pitchFamily="66" charset="0"/>
              </a:rPr>
              <a:t>7 -  Making a </a:t>
            </a:r>
            <a:r>
              <a:rPr lang="en-GB" sz="700" dirty="0" err="1" smtClean="0">
                <a:latin typeface="Debbie Hepplewhite Print Font" panose="03050602040000000000" pitchFamily="66" charset="0"/>
              </a:rPr>
              <a:t>diya</a:t>
            </a:r>
            <a:r>
              <a:rPr lang="en-GB" sz="700" dirty="0" smtClean="0">
                <a:latin typeface="Debbie Hepplewhite Print Font" panose="03050602040000000000" pitchFamily="66" charset="0"/>
              </a:rPr>
              <a:t> lamp</a:t>
            </a:r>
          </a:p>
          <a:p>
            <a:pPr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The Resources will then be</a:t>
            </a:r>
            <a:r>
              <a:rPr kumimoji="0" lang="en-US" altLang="en-US" sz="7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 provided in our Creative area so the children can make/change/adapt and recreate their own in play…</a:t>
            </a:r>
            <a:r>
              <a:rPr kumimoji="0" lang="en-US" alt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</a:endParaRPr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7935266" y="5657406"/>
            <a:ext cx="4113881" cy="994517"/>
          </a:xfrm>
          <a:prstGeom prst="rect">
            <a:avLst/>
          </a:prstGeom>
          <a:solidFill>
            <a:srgbClr val="FFFFFF"/>
          </a:solidFill>
          <a:ln w="38100">
            <a:solidFill>
              <a:srgbClr val="FFE5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a's Scribblings ~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Physical Development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a's Scribblings ~" panose="020000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Fine motor activities throughout the week to support an improvement in pen grip</a:t>
            </a:r>
            <a:endParaRPr kumimoji="0" lang="en-US" altLang="en-US" sz="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Dough gym sessions daily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700" dirty="0" smtClean="0">
                <a:latin typeface="Debbie Hepplewhite Print Font" panose="03050602040000000000" pitchFamily="66" charset="0"/>
                <a:cs typeface="Arial" panose="020B0604020202020204" pitchFamily="34" charset="0"/>
              </a:rPr>
              <a:t>Cosmic Yoga </a:t>
            </a:r>
            <a:endParaRPr kumimoji="0" lang="en-US" altLang="en-US" sz="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700" dirty="0" smtClean="0"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Physical activities in the hall </a:t>
            </a: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relating </a:t>
            </a:r>
            <a:r>
              <a:rPr lang="en-US" altLang="en-US" sz="700" dirty="0" smtClean="0"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to P.E topics.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ea typeface="Calibri" panose="020F0502020204030204" pitchFamily="34" charset="0"/>
                <a:cs typeface="Arial" panose="020B0604020202020204" pitchFamily="34" charset="0"/>
              </a:rPr>
              <a:t>Using the outside play equipment and bikes safely </a:t>
            </a:r>
            <a:endParaRPr kumimoji="0" lang="en-US" altLang="en-US" sz="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31"/>
          <p:cNvSpPr txBox="1">
            <a:spLocks noChangeArrowheads="1"/>
          </p:cNvSpPr>
          <p:nvPr/>
        </p:nvSpPr>
        <p:spPr bwMode="auto">
          <a:xfrm>
            <a:off x="3895368" y="4112426"/>
            <a:ext cx="2396831" cy="1328889"/>
          </a:xfrm>
          <a:prstGeom prst="rect">
            <a:avLst/>
          </a:prstGeom>
          <a:solidFill>
            <a:srgbClr val="FFFFFF"/>
          </a:solidFill>
          <a:ln w="381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a's Scribblings ~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Phonics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a's Scribblings ~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a's Scribblings ~" panose="020000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</a:rPr>
              <a:t>Daily</a:t>
            </a:r>
            <a:r>
              <a:rPr kumimoji="0" lang="en-US" alt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</a:rPr>
              <a:t> phonics input –</a:t>
            </a:r>
            <a:r>
              <a:rPr lang="en-US" altLang="en-US" sz="900" dirty="0" smtClean="0">
                <a:latin typeface="Debbie Hepplewhite Print Font" panose="03050602040000000000" pitchFamily="66" charset="0"/>
              </a:rPr>
              <a:t>Set 1</a:t>
            </a:r>
            <a:endParaRPr kumimoji="0" lang="en-US" altLang="en-US" sz="9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900" baseline="0" dirty="0" smtClean="0">
                <a:latin typeface="Debbie Hepplewhite Print Font" panose="03050602040000000000" pitchFamily="66" charset="0"/>
              </a:rPr>
              <a:t>Phonics</a:t>
            </a:r>
            <a:r>
              <a:rPr lang="en-US" altLang="en-US" sz="900" dirty="0" smtClean="0">
                <a:latin typeface="Debbie Hepplewhite Print Font" panose="03050602040000000000" pitchFamily="66" charset="0"/>
              </a:rPr>
              <a:t> challenges during play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</a:rPr>
              <a:t>Reading</a:t>
            </a:r>
            <a:r>
              <a:rPr kumimoji="0" lang="en-US" alt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</a:rPr>
              <a:t> books and sound homework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110560" y="1289049"/>
            <a:ext cx="2147189" cy="3134598"/>
          </a:xfrm>
          <a:prstGeom prst="rect">
            <a:avLst/>
          </a:prstGeom>
          <a:solidFill>
            <a:srgbClr val="FFFFFF"/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ia's Scribblings ~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Maths</a:t>
            </a:r>
            <a:endParaRPr lang="en-US" altLang="en-US" sz="2000" b="1" dirty="0">
              <a:latin typeface="Mia's Scribblings ~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50" dirty="0" smtClean="0">
                <a:latin typeface="Debbie Hepplewhite Print Font" panose="03050602040000000000" pitchFamily="66" charset="0"/>
              </a:rPr>
              <a:t>Week 1/2 </a:t>
            </a:r>
            <a:r>
              <a:rPr lang="en-GB" sz="1050" dirty="0">
                <a:latin typeface="Debbie Hepplewhite Print Font" panose="03050602040000000000" pitchFamily="66" charset="0"/>
              </a:rPr>
              <a:t>– </a:t>
            </a:r>
            <a:r>
              <a:rPr lang="en-GB" sz="1050" dirty="0" smtClean="0">
                <a:latin typeface="Debbie Hepplewhite Print Font" panose="03050602040000000000" pitchFamily="66" charset="0"/>
              </a:rPr>
              <a:t>baseline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050" dirty="0">
              <a:latin typeface="Debbie Hepplewhite Print Font" panose="03050602040000000000" pitchFamily="66" charset="0"/>
            </a:endParaRPr>
          </a:p>
          <a:p>
            <a:r>
              <a:rPr lang="en-GB" sz="1050" dirty="0">
                <a:latin typeface="Debbie Hepplewhite Print Font" panose="03050602040000000000" pitchFamily="66" charset="0"/>
              </a:rPr>
              <a:t>Week 3 </a:t>
            </a:r>
            <a:r>
              <a:rPr lang="en-GB" sz="1050" dirty="0" smtClean="0">
                <a:latin typeface="Debbie Hepplewhite Print Font" panose="03050602040000000000" pitchFamily="66" charset="0"/>
              </a:rPr>
              <a:t>– sorting comparing matching </a:t>
            </a:r>
          </a:p>
          <a:p>
            <a:endParaRPr lang="en-GB" sz="1050" dirty="0">
              <a:latin typeface="Debbie Hepplewhite Print Font" panose="03050602040000000000" pitchFamily="66" charset="0"/>
            </a:endParaRPr>
          </a:p>
          <a:p>
            <a:r>
              <a:rPr lang="en-GB" sz="1050" dirty="0" smtClean="0">
                <a:latin typeface="Debbie Hepplewhite Print Font" panose="03050602040000000000" pitchFamily="66" charset="0"/>
              </a:rPr>
              <a:t>Week </a:t>
            </a:r>
            <a:r>
              <a:rPr lang="en-GB" sz="1050" dirty="0">
                <a:latin typeface="Debbie Hepplewhite Print Font" panose="03050602040000000000" pitchFamily="66" charset="0"/>
              </a:rPr>
              <a:t>4 </a:t>
            </a:r>
            <a:r>
              <a:rPr lang="en-GB" sz="1050" dirty="0" smtClean="0">
                <a:latin typeface="Debbie Hepplewhite Print Font" panose="03050602040000000000" pitchFamily="66" charset="0"/>
              </a:rPr>
              <a:t>–comparing height length size </a:t>
            </a:r>
          </a:p>
          <a:p>
            <a:endParaRPr lang="en-GB" sz="1050" dirty="0" smtClean="0">
              <a:latin typeface="Debbie Hepplewhite Print Font" panose="03050602040000000000" pitchFamily="66" charset="0"/>
            </a:endParaRPr>
          </a:p>
          <a:p>
            <a:r>
              <a:rPr lang="en-GB" sz="1050" dirty="0" smtClean="0">
                <a:latin typeface="Debbie Hepplewhite Print Font" panose="03050602040000000000" pitchFamily="66" charset="0"/>
              </a:rPr>
              <a:t>Week </a:t>
            </a:r>
            <a:r>
              <a:rPr lang="en-GB" sz="1050" dirty="0">
                <a:latin typeface="Debbie Hepplewhite Print Font" panose="03050602040000000000" pitchFamily="66" charset="0"/>
              </a:rPr>
              <a:t>5 </a:t>
            </a:r>
            <a:r>
              <a:rPr lang="en-GB" sz="1050" dirty="0" smtClean="0">
                <a:latin typeface="Debbie Hepplewhite Print Font" panose="03050602040000000000" pitchFamily="66" charset="0"/>
              </a:rPr>
              <a:t>–123 representing comparing composition </a:t>
            </a:r>
          </a:p>
          <a:p>
            <a:endParaRPr lang="en-GB" sz="1050" dirty="0" smtClean="0">
              <a:latin typeface="Debbie Hepplewhite Print Font" panose="03050602040000000000" pitchFamily="66" charset="0"/>
            </a:endParaRPr>
          </a:p>
          <a:p>
            <a:r>
              <a:rPr lang="en-GB" sz="1050" dirty="0" smtClean="0">
                <a:latin typeface="Debbie Hepplewhite Print Font" panose="03050602040000000000" pitchFamily="66" charset="0"/>
              </a:rPr>
              <a:t>Week </a:t>
            </a:r>
            <a:r>
              <a:rPr lang="en-GB" sz="1050" dirty="0">
                <a:latin typeface="Debbie Hepplewhite Print Font" panose="03050602040000000000" pitchFamily="66" charset="0"/>
              </a:rPr>
              <a:t>6 – </a:t>
            </a:r>
            <a:r>
              <a:rPr lang="en-GB" sz="1050" dirty="0" smtClean="0">
                <a:latin typeface="Debbie Hepplewhite Print Font" panose="03050602040000000000" pitchFamily="66" charset="0"/>
              </a:rPr>
              <a:t>exploring repeating patterns </a:t>
            </a:r>
          </a:p>
          <a:p>
            <a:endParaRPr lang="en-GB" sz="1050" dirty="0">
              <a:latin typeface="Debbie Hepplewhite Print Font" panose="03050602040000000000" pitchFamily="66" charset="0"/>
            </a:endParaRPr>
          </a:p>
          <a:p>
            <a:r>
              <a:rPr lang="en-GB" sz="1050" dirty="0">
                <a:latin typeface="Debbie Hepplewhite Print Font" panose="03050602040000000000" pitchFamily="66" charset="0"/>
              </a:rPr>
              <a:t>Week 7  - </a:t>
            </a:r>
            <a:r>
              <a:rPr lang="en-GB" sz="1050" dirty="0" smtClean="0">
                <a:latin typeface="Debbie Hepplewhite Print Font" panose="03050602040000000000" pitchFamily="66" charset="0"/>
              </a:rPr>
              <a:t>consolidation of 1-3 introduce 4 </a:t>
            </a:r>
            <a:endParaRPr lang="en-GB" sz="1050" dirty="0">
              <a:latin typeface="Debbie Hepplewhite Print Font" panose="03050602040000000000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a's Scribblings ~" panose="02000000000000000000" pitchFamily="2" charset="0"/>
            </a:endParaRPr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7964210" y="125732"/>
            <a:ext cx="4055994" cy="2784815"/>
          </a:xfrm>
          <a:prstGeom prst="rect">
            <a:avLst/>
          </a:prstGeom>
          <a:solidFill>
            <a:srgbClr val="FFFFFF"/>
          </a:solidFill>
          <a:ln w="38100">
            <a:solidFill>
              <a:srgbClr val="BF8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t"/>
            <a:r>
              <a:rPr lang="en-GB" sz="1600" b="1" u="sng" dirty="0" smtClean="0">
                <a:latin typeface="Mia's Scribblings ~" panose="02000000000000000000" pitchFamily="2" charset="0"/>
              </a:rPr>
              <a:t>Weekly Overview </a:t>
            </a:r>
          </a:p>
          <a:p>
            <a:pPr fontAlgn="t"/>
            <a:r>
              <a:rPr lang="en-GB" sz="800" b="1" u="sng" dirty="0" smtClean="0">
                <a:latin typeface="Debbie Hepplewhite Print Font" panose="03050602040000000000" pitchFamily="66" charset="0"/>
              </a:rPr>
              <a:t>Week </a:t>
            </a:r>
            <a:r>
              <a:rPr lang="en-GB" sz="800" b="1" u="sng" dirty="0">
                <a:latin typeface="Debbie Hepplewhite Print Font" panose="03050602040000000000" pitchFamily="66" charset="0"/>
              </a:rPr>
              <a:t>1</a:t>
            </a:r>
            <a:endParaRPr lang="en-GB" sz="800" dirty="0">
              <a:latin typeface="Debbie Hepplewhite Print Font" panose="03050602040000000000" pitchFamily="66" charset="0"/>
            </a:endParaRPr>
          </a:p>
          <a:p>
            <a:pPr fontAlgn="t"/>
            <a:r>
              <a:rPr lang="en-GB" sz="800" dirty="0" smtClean="0">
                <a:latin typeface="Debbie Hepplewhite Print Font" panose="03050602040000000000" pitchFamily="66" charset="0"/>
              </a:rPr>
              <a:t>Transition – settling in and getting to know you circle games</a:t>
            </a:r>
            <a:endParaRPr lang="en-GB" sz="800" dirty="0">
              <a:latin typeface="Debbie Hepplewhite Print Font" panose="03050602040000000000" pitchFamily="66" charset="0"/>
            </a:endParaRPr>
          </a:p>
          <a:p>
            <a:pPr fontAlgn="t"/>
            <a:r>
              <a:rPr lang="en-GB" sz="800" b="1" u="sng" dirty="0" smtClean="0">
                <a:latin typeface="Debbie Hepplewhite Print Font" panose="03050602040000000000" pitchFamily="66" charset="0"/>
              </a:rPr>
              <a:t>Week 2</a:t>
            </a:r>
          </a:p>
          <a:p>
            <a:pPr fontAlgn="t"/>
            <a:r>
              <a:rPr lang="en-GB" sz="800" dirty="0">
                <a:latin typeface="Debbie Hepplewhite Print Font" panose="03050602040000000000" pitchFamily="66" charset="0"/>
              </a:rPr>
              <a:t>Explore Feelings and The Colour Monster. Ruby’s Worry – Looking at features of a book, retell the story through a narrative map.  </a:t>
            </a:r>
          </a:p>
          <a:p>
            <a:pPr fontAlgn="t"/>
            <a:r>
              <a:rPr lang="en-GB" sz="800" b="1" u="sng" dirty="0" smtClean="0">
                <a:latin typeface="Debbie Hepplewhite Print Font" panose="03050602040000000000" pitchFamily="66" charset="0"/>
              </a:rPr>
              <a:t>Week 4</a:t>
            </a:r>
            <a:r>
              <a:rPr lang="en-GB" sz="800" dirty="0">
                <a:latin typeface="Debbie Hepplewhite Print Font" panose="03050602040000000000" pitchFamily="66" charset="0"/>
              </a:rPr>
              <a:t> </a:t>
            </a:r>
            <a:r>
              <a:rPr lang="en-GB" sz="800" dirty="0" smtClean="0">
                <a:latin typeface="Debbie Hepplewhite Print Font" panose="03050602040000000000" pitchFamily="66" charset="0"/>
              </a:rPr>
              <a:t>- Golden </a:t>
            </a:r>
            <a:r>
              <a:rPr lang="en-GB" sz="800" dirty="0">
                <a:latin typeface="Debbie Hepplewhite Print Font" panose="03050602040000000000" pitchFamily="66" charset="0"/>
              </a:rPr>
              <a:t>Rules – Read all the stories add to the display, talk about how the children can </a:t>
            </a:r>
            <a:r>
              <a:rPr lang="en-GB" sz="800" dirty="0" smtClean="0">
                <a:latin typeface="Debbie Hepplewhite Print Font" panose="03050602040000000000" pitchFamily="66" charset="0"/>
              </a:rPr>
              <a:t>follow the </a:t>
            </a:r>
            <a:r>
              <a:rPr lang="en-GB" sz="800" dirty="0">
                <a:latin typeface="Debbie Hepplewhite Print Font" panose="03050602040000000000" pitchFamily="66" charset="0"/>
              </a:rPr>
              <a:t>rules in provision. </a:t>
            </a:r>
          </a:p>
          <a:p>
            <a:pPr fontAlgn="t"/>
            <a:r>
              <a:rPr lang="en-GB" sz="800" b="1" u="sng" dirty="0">
                <a:latin typeface="Debbie Hepplewhite Print Font" panose="03050602040000000000" pitchFamily="66" charset="0"/>
              </a:rPr>
              <a:t>Week 5 </a:t>
            </a:r>
            <a:r>
              <a:rPr lang="en-GB" sz="800" dirty="0">
                <a:latin typeface="Debbie Hepplewhite Print Font" panose="03050602040000000000" pitchFamily="66" charset="0"/>
              </a:rPr>
              <a:t>– </a:t>
            </a:r>
            <a:r>
              <a:rPr lang="en-GB" sz="800" dirty="0" smtClean="0">
                <a:latin typeface="Debbie Hepplewhite Print Font" panose="03050602040000000000" pitchFamily="66" charset="0"/>
              </a:rPr>
              <a:t>Black history month – exploring similarities and differences. Comparing traditional fairy tale Goldilocks to the Ghanaian Goldilocks. </a:t>
            </a:r>
            <a:endParaRPr lang="en-GB" sz="800" dirty="0">
              <a:latin typeface="Debbie Hepplewhite Print Font" panose="03050602040000000000" pitchFamily="66" charset="0"/>
            </a:endParaRPr>
          </a:p>
          <a:p>
            <a:pPr fontAlgn="t"/>
            <a:r>
              <a:rPr lang="en-GB" sz="800" b="1" u="sng" dirty="0">
                <a:latin typeface="Debbie Hepplewhite Print Font" panose="03050602040000000000" pitchFamily="66" charset="0"/>
              </a:rPr>
              <a:t>Week </a:t>
            </a:r>
            <a:r>
              <a:rPr lang="en-GB" sz="800" b="1" u="sng" dirty="0" smtClean="0">
                <a:latin typeface="Debbie Hepplewhite Print Font" panose="03050602040000000000" pitchFamily="66" charset="0"/>
              </a:rPr>
              <a:t>6 </a:t>
            </a:r>
            <a:r>
              <a:rPr lang="en-GB" sz="800" dirty="0">
                <a:latin typeface="Debbie Hepplewhite Print Font" panose="03050602040000000000" pitchFamily="66" charset="0"/>
              </a:rPr>
              <a:t>– </a:t>
            </a:r>
            <a:r>
              <a:rPr lang="en-GB" sz="800" dirty="0" smtClean="0">
                <a:latin typeface="Debbie Hepplewhite Print Font" panose="03050602040000000000" pitchFamily="66" charset="0"/>
              </a:rPr>
              <a:t>Autumn/ Harvest</a:t>
            </a:r>
          </a:p>
          <a:p>
            <a:pPr fontAlgn="t"/>
            <a:r>
              <a:rPr lang="en-GB" sz="800" dirty="0" smtClean="0">
                <a:latin typeface="Debbie Hepplewhite Print Font" panose="03050602040000000000" pitchFamily="66" charset="0"/>
              </a:rPr>
              <a:t>Take part in an Autumn walk, use fantastic lenses to explore different textures, tasting vegetables, exploring non-fiction books. Facts about Autumn. </a:t>
            </a:r>
          </a:p>
          <a:p>
            <a:pPr fontAlgn="t"/>
            <a:r>
              <a:rPr lang="en-GB" sz="800" b="1" u="sng" dirty="0" smtClean="0">
                <a:latin typeface="Debbie Hepplewhite Print Font" panose="03050602040000000000" pitchFamily="66" charset="0"/>
              </a:rPr>
              <a:t>Week 7 </a:t>
            </a:r>
            <a:r>
              <a:rPr lang="en-GB" sz="800" dirty="0" smtClean="0">
                <a:latin typeface="Debbie Hepplewhite Print Font" panose="03050602040000000000" pitchFamily="66" charset="0"/>
              </a:rPr>
              <a:t>– Diwali - Explore how people celebrate Diwali, Why do they celebrate it? Learn about the Rama and Sita story.</a:t>
            </a:r>
            <a:endParaRPr lang="en-GB" sz="800" dirty="0">
              <a:latin typeface="Debbie Hepplewhite Print Font" panose="03050602040000000000" pitchFamily="66" charset="0"/>
            </a:endParaRPr>
          </a:p>
        </p:txBody>
      </p:sp>
      <p:sp>
        <p:nvSpPr>
          <p:cNvPr id="18" name="Text Box 1"/>
          <p:cNvSpPr txBox="1">
            <a:spLocks noChangeArrowheads="1"/>
          </p:cNvSpPr>
          <p:nvPr/>
        </p:nvSpPr>
        <p:spPr bwMode="auto">
          <a:xfrm>
            <a:off x="2393223" y="1321967"/>
            <a:ext cx="1557009" cy="3101679"/>
          </a:xfrm>
          <a:prstGeom prst="rect">
            <a:avLst/>
          </a:prstGeom>
          <a:solidFill>
            <a:srgbClr val="FFFFFF"/>
          </a:solidFill>
          <a:ln w="38100">
            <a:solidFill>
              <a:srgbClr val="C5E0B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a's Scribblings ~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Focus books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ia's Scribblings ~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000" dirty="0" smtClean="0">
                <a:latin typeface="Debbie Hepplewhite Print Font" panose="03050602040000000000" pitchFamily="66" charset="0"/>
                <a:cs typeface="Times New Roman" panose="02020603050405020304" pitchFamily="18" charset="0"/>
              </a:rPr>
              <a:t>The </a:t>
            </a:r>
            <a:r>
              <a:rPr lang="en-US" altLang="en-US" sz="1000" dirty="0">
                <a:latin typeface="Debbie Hepplewhite Print Font" panose="03050602040000000000" pitchFamily="66" charset="0"/>
                <a:cs typeface="Times New Roman" panose="02020603050405020304" pitchFamily="18" charset="0"/>
              </a:rPr>
              <a:t>C</a:t>
            </a:r>
            <a:r>
              <a:rPr lang="en-US" altLang="en-US" sz="1000" dirty="0" smtClean="0">
                <a:latin typeface="Debbie Hepplewhite Print Font" panose="03050602040000000000" pitchFamily="66" charset="0"/>
                <a:cs typeface="Times New Roman" panose="02020603050405020304" pitchFamily="18" charset="0"/>
              </a:rPr>
              <a:t>olour Monster 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cs typeface="Times New Roman" panose="02020603050405020304" pitchFamily="18" charset="0"/>
              </a:rPr>
              <a:t>Ruby’s Worry 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000" dirty="0" smtClean="0">
                <a:latin typeface="Debbie Hepplewhite Print Font" panose="03050602040000000000" pitchFamily="66" charset="0"/>
                <a:cs typeface="Times New Roman" panose="02020603050405020304" pitchFamily="18" charset="0"/>
              </a:rPr>
              <a:t>The Golden Rules stories 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000" dirty="0" smtClean="0">
                <a:latin typeface="Debbie Hepplewhite Print Font" panose="03050602040000000000" pitchFamily="66" charset="0"/>
                <a:cs typeface="Times New Roman" panose="02020603050405020304" pitchFamily="18" charset="0"/>
              </a:rPr>
              <a:t>There’s only one you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000" dirty="0" smtClean="0">
                <a:latin typeface="Debbie Hepplewhite Print Font" panose="03050602040000000000" pitchFamily="66" charset="0"/>
                <a:cs typeface="Times New Roman" panose="02020603050405020304" pitchFamily="18" charset="0"/>
              </a:rPr>
              <a:t>The Ghanaian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 smtClean="0">
                <a:latin typeface="Debbie Hepplewhite Print Font" panose="03050602040000000000" pitchFamily="66" charset="0"/>
                <a:cs typeface="Times New Roman" panose="02020603050405020304" pitchFamily="18" charset="0"/>
              </a:rPr>
              <a:t>Goldilocks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10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ebbie Hepplewhite Print Font" panose="03050602040000000000" pitchFamily="66" charset="0"/>
                <a:cs typeface="Times New Roman" panose="02020603050405020304" pitchFamily="18" charset="0"/>
              </a:rPr>
              <a:t>Awesome Autumn 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1000" dirty="0" smtClean="0">
                <a:latin typeface="Debbie Hepplewhite Print Font" panose="03050602040000000000" pitchFamily="66" charset="0"/>
                <a:cs typeface="Times New Roman" panose="02020603050405020304" pitchFamily="18" charset="0"/>
              </a:rPr>
              <a:t>Lighting the lamp</a:t>
            </a:r>
            <a:endParaRPr kumimoji="0" lang="en-US" altLang="en-US" sz="10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ebbie Hepplewhite Print Font" panose="03050602040000000000" pitchFamily="66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000" dirty="0" smtClean="0">
              <a:latin typeface="Debbie Hepplewhite Print Font" panose="03050602040000000000" pitchFamily="66" charset="0"/>
              <a:cs typeface="Times New Roman" panose="02020603050405020304" pitchFamily="18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" name="Rectangle 32"/>
          <p:cNvSpPr>
            <a:spLocks noChangeArrowheads="1"/>
          </p:cNvSpPr>
          <p:nvPr/>
        </p:nvSpPr>
        <p:spPr bwMode="auto">
          <a:xfrm>
            <a:off x="1409700" y="-831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4075691" y="1365054"/>
            <a:ext cx="3781790" cy="2385359"/>
          </a:xfrm>
          <a:prstGeom prst="rect">
            <a:avLst/>
          </a:prstGeom>
          <a:solidFill>
            <a:schemeClr val="tx1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solidFill>
                  <a:srgbClr val="FFFF00"/>
                </a:solidFill>
              </a:ln>
              <a:effectLst/>
              <a:latin typeface="Mia's Scribblings ~" panose="020000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solidFill>
                    <a:srgbClr val="FFFF00"/>
                  </a:solidFill>
                </a:ln>
                <a:effectLst/>
                <a:latin typeface="Mia's Scribblings ~" panose="02000000000000000000" pitchFamily="2" charset="0"/>
              </a:rPr>
              <a:t>I</a:t>
            </a:r>
            <a:r>
              <a:rPr kumimoji="0" lang="en-US" altLang="en-US" sz="2800" b="0" i="0" u="none" strike="noStrike" cap="none" normalizeH="0" dirty="0" smtClean="0">
                <a:ln>
                  <a:solidFill>
                    <a:srgbClr val="FFFF00"/>
                  </a:solidFill>
                </a:ln>
                <a:effectLst/>
                <a:latin typeface="Mia's Scribblings ~" panose="02000000000000000000" pitchFamily="2" charset="0"/>
              </a:rPr>
              <a:t> wonder how we are different? </a:t>
            </a:r>
            <a:endParaRPr kumimoji="0" lang="en-US" altLang="en-US" sz="2800" b="0" i="0" u="none" strike="noStrike" cap="none" normalizeH="0" baseline="0" dirty="0" smtClean="0">
              <a:ln>
                <a:solidFill>
                  <a:srgbClr val="FFFF00"/>
                </a:solidFill>
              </a:ln>
              <a:effectLst/>
              <a:latin typeface="Mia's Scribblings ~" panose="02000000000000000000" pitchFamily="2" charset="0"/>
            </a:endParaRP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6375692" y="4078159"/>
            <a:ext cx="2534012" cy="1395427"/>
          </a:xfrm>
          <a:prstGeom prst="rect">
            <a:avLst/>
          </a:prstGeom>
          <a:solidFill>
            <a:schemeClr val="bg1"/>
          </a:solidFill>
          <a:ln w="57150">
            <a:solidFill>
              <a:srgbClr val="BFBFB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effectLst/>
                <a:latin typeface="Mia's Scribblings ~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Opportunities for Enrichment/Visits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sng" strike="noStrike" cap="none" normalizeH="0" baseline="0" dirty="0" smtClean="0">
              <a:ln>
                <a:noFill/>
              </a:ln>
              <a:effectLst/>
              <a:latin typeface="Comic Sans MS" panose="030F0702030302020204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Tx/>
              <a:buChar char="-"/>
            </a:pPr>
            <a:r>
              <a:rPr lang="en-GB" sz="800" dirty="0" smtClean="0">
                <a:latin typeface="Debbie Hepplewhite Print Font" panose="03050602040000000000" pitchFamily="66" charset="0"/>
              </a:rPr>
              <a:t>Parents reading morning</a:t>
            </a:r>
            <a:endParaRPr lang="en-GB" sz="800" dirty="0">
              <a:latin typeface="Debbie Hepplewhite Print Font" panose="03050602040000000000" pitchFamily="66" charset="0"/>
            </a:endParaRPr>
          </a:p>
          <a:p>
            <a:pPr marL="171450" indent="-171450" algn="ctr">
              <a:buFontTx/>
              <a:buChar char="-"/>
            </a:pPr>
            <a:r>
              <a:rPr lang="en-GB" sz="800" dirty="0">
                <a:latin typeface="Debbie Hepplewhite Print Font" panose="03050602040000000000" pitchFamily="66" charset="0"/>
              </a:rPr>
              <a:t>Mad scientist day </a:t>
            </a:r>
          </a:p>
          <a:p>
            <a:pPr marL="171450" indent="-171450" algn="ctr">
              <a:buFontTx/>
              <a:buChar char="-"/>
            </a:pPr>
            <a:r>
              <a:rPr lang="en-GB" sz="800" dirty="0" smtClean="0">
                <a:latin typeface="Debbie Hepplewhite Print Font" panose="03050602040000000000" pitchFamily="66" charset="0"/>
              </a:rPr>
              <a:t>Autumn walk </a:t>
            </a:r>
          </a:p>
          <a:p>
            <a:pPr marL="171450" indent="-171450" algn="ctr">
              <a:buFontTx/>
              <a:buChar char="-"/>
            </a:pPr>
            <a:r>
              <a:rPr lang="en-GB" sz="800" dirty="0" smtClean="0">
                <a:latin typeface="Debbie Hepplewhite Print Font" panose="03050602040000000000" pitchFamily="66" charset="0"/>
              </a:rPr>
              <a:t>ACES PE experiences</a:t>
            </a:r>
          </a:p>
          <a:p>
            <a:pPr marL="171450" indent="-171450" algn="ctr">
              <a:buFontTx/>
              <a:buChar char="-"/>
            </a:pPr>
            <a:r>
              <a:rPr lang="en-GB" sz="800" dirty="0" smtClean="0">
                <a:latin typeface="Debbie Hepplewhite Print Font" panose="03050602040000000000" pitchFamily="66" charset="0"/>
              </a:rPr>
              <a:t>Diwali question and </a:t>
            </a:r>
            <a:r>
              <a:rPr lang="en-GB" sz="800" smtClean="0">
                <a:latin typeface="Debbie Hepplewhite Print Font" panose="03050602040000000000" pitchFamily="66" charset="0"/>
              </a:rPr>
              <a:t>answer experience</a:t>
            </a:r>
            <a:endParaRPr lang="en-GB" sz="800" dirty="0" smtClean="0">
              <a:latin typeface="Debbie Hepplewhite Print Font" panose="03050602040000000000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21248" y="86433"/>
            <a:ext cx="3607488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Mia's Scribblings ~" panose="02000000000000000000" pitchFamily="2" charset="0"/>
              </a:rPr>
              <a:t>Parents as Partners!</a:t>
            </a:r>
          </a:p>
          <a:p>
            <a:pPr algn="ctr"/>
            <a:r>
              <a:rPr lang="en-GB" sz="1050" b="1" u="sng" dirty="0" smtClean="0">
                <a:latin typeface="Debbie Hepplewhite Print Font" panose="03050602040000000000" pitchFamily="66" charset="0"/>
              </a:rPr>
              <a:t>Your chance to join us!</a:t>
            </a:r>
          </a:p>
          <a:p>
            <a:r>
              <a:rPr lang="en-GB" sz="1050" dirty="0" smtClean="0">
                <a:latin typeface="Debbie Hepplewhite Print Font" panose="03050602040000000000" pitchFamily="66" charset="0"/>
              </a:rPr>
              <a:t>Learning at home information night</a:t>
            </a:r>
          </a:p>
          <a:p>
            <a:r>
              <a:rPr lang="en-GB" sz="1050" dirty="0" smtClean="0">
                <a:latin typeface="Debbie Hepplewhite Print Font" panose="03050602040000000000" pitchFamily="66" charset="0"/>
              </a:rPr>
              <a:t>Halloween Craft afternoons</a:t>
            </a:r>
          </a:p>
          <a:p>
            <a:r>
              <a:rPr lang="en-GB" sz="1050" dirty="0" smtClean="0">
                <a:latin typeface="Debbie Hepplewhite Print Font" panose="03050602040000000000" pitchFamily="66" charset="0"/>
              </a:rPr>
              <a:t>Reading Mornings </a:t>
            </a:r>
          </a:p>
        </p:txBody>
      </p:sp>
      <p:pic>
        <p:nvPicPr>
          <p:cNvPr id="1026" name="Picture 2" descr="Download Transparent Reaching Hand Png - Diversity And People Vote,Hand  Grabbing Png - free transparent png images - pngaaa.co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530" b="97015" l="5667" r="932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688" t="6777" r="9435" b="10075"/>
          <a:stretch/>
        </p:blipFill>
        <p:spPr bwMode="auto">
          <a:xfrm>
            <a:off x="4494172" y="2692910"/>
            <a:ext cx="2944827" cy="13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8196290" y="3407390"/>
            <a:ext cx="656505" cy="60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6981634" y="5514405"/>
            <a:ext cx="656505" cy="60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2956876" y="4489143"/>
            <a:ext cx="925625" cy="851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7745005" y="3601513"/>
            <a:ext cx="494538" cy="45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7170090" y="6008523"/>
            <a:ext cx="794120" cy="73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7063361" y="565628"/>
            <a:ext cx="794120" cy="73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2372636" y="1087673"/>
            <a:ext cx="592106" cy="54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11516683" y="2988356"/>
            <a:ext cx="587013" cy="540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11166358" y="6118390"/>
            <a:ext cx="544969" cy="501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11516682" y="33363"/>
            <a:ext cx="545267" cy="501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20" cstate="print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11072569" y="102830"/>
            <a:ext cx="444113" cy="40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Stars Clipart Clear Background - Star With No Background - Free Transparent  PNG Clipart Images Download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825" b="97689" l="1071" r="990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8" t="3292" r="1120" b="3682"/>
          <a:stretch/>
        </p:blipFill>
        <p:spPr bwMode="auto">
          <a:xfrm>
            <a:off x="174508" y="5165124"/>
            <a:ext cx="656505" cy="60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ood Kids Day Care - Diversity Of People Cartoon - Free Transparent PNG  Clipart Images Download"/>
          <p:cNvPicPr>
            <a:picLocks noChangeAspect="1" noChangeArrowheads="1"/>
          </p:cNvPicPr>
          <p:nvPr/>
        </p:nvPicPr>
        <p:blipFill rotWithShape="1">
          <a:blip r:embed="rId22"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backgroundRemoval t="10000" b="90000" l="10000" r="90000">
                        <a14:foregroundMark x1="24643" y1="20430" x2="24643" y2="20430"/>
                        <a14:foregroundMark x1="25238" y1="30108" x2="25238" y2="30108"/>
                        <a14:foregroundMark x1="27738" y1="71685" x2="27738" y2="71685"/>
                        <a14:foregroundMark x1="23452" y1="84229" x2="23452" y2="84229"/>
                        <a14:foregroundMark x1="28690" y1="83154" x2="28690" y2="83154"/>
                        <a14:foregroundMark x1="36429" y1="23297" x2="36429" y2="23297"/>
                        <a14:foregroundMark x1="37381" y1="30108" x2="37381" y2="30108"/>
                        <a14:foregroundMark x1="35952" y1="56989" x2="35952" y2="56989"/>
                        <a14:foregroundMark x1="35119" y1="72760" x2="35119" y2="72760"/>
                        <a14:foregroundMark x1="34881" y1="81362" x2="34881" y2="81362"/>
                        <a14:foregroundMark x1="38214" y1="74194" x2="38214" y2="74194"/>
                        <a14:foregroundMark x1="39167" y1="81362" x2="39167" y2="81362"/>
                        <a14:foregroundMark x1="39048" y1="78853" x2="39048" y2="78853"/>
                        <a14:foregroundMark x1="38690" y1="76703" x2="38690" y2="76703"/>
                        <a14:foregroundMark x1="35357" y1="75627" x2="35357" y2="75627"/>
                        <a14:foregroundMark x1="46071" y1="58781" x2="46071" y2="58781"/>
                        <a14:foregroundMark x1="45000" y1="53047" x2="45000" y2="53047"/>
                        <a14:foregroundMark x1="48214" y1="49462" x2="48214" y2="49462"/>
                        <a14:foregroundMark x1="48810" y1="62007" x2="48810" y2="62007"/>
                        <a14:foregroundMark x1="53571" y1="53047" x2="53571" y2="53047"/>
                        <a14:foregroundMark x1="54524" y1="58065" x2="54524" y2="58065"/>
                        <a14:foregroundMark x1="43214" y1="59140" x2="43214" y2="59140"/>
                        <a14:foregroundMark x1="43690" y1="56272" x2="43690" y2="56272"/>
                        <a14:foregroundMark x1="43690" y1="59857" x2="43690" y2="59857"/>
                        <a14:foregroundMark x1="51548" y1="74910" x2="51548" y2="74910"/>
                        <a14:foregroundMark x1="48452" y1="83154" x2="48452" y2="83154"/>
                        <a14:foregroundMark x1="48214" y1="82079" x2="48214" y2="82079"/>
                        <a14:foregroundMark x1="53333" y1="79570" x2="53333" y2="79570"/>
                        <a14:foregroundMark x1="52738" y1="82079" x2="52738" y2="82079"/>
                        <a14:foregroundMark x1="52738" y1="81362" x2="52738" y2="81362"/>
                        <a14:foregroundMark x1="52262" y1="77061" x2="52262" y2="77061"/>
                        <a14:foregroundMark x1="53214" y1="83513" x2="53214" y2="83513"/>
                        <a14:foregroundMark x1="60000" y1="81004" x2="60000" y2="81004"/>
                        <a14:foregroundMark x1="59524" y1="80287" x2="59524" y2="80287"/>
                        <a14:foregroundMark x1="59524" y1="78853" x2="59524" y2="78853"/>
                        <a14:foregroundMark x1="63095" y1="82796" x2="63095" y2="82796"/>
                        <a14:foregroundMark x1="63095" y1="79928" x2="63095" y2="79928"/>
                        <a14:foregroundMark x1="74762" y1="55914" x2="74762" y2="55914"/>
                        <a14:foregroundMark x1="69167" y1="56272" x2="69167" y2="56272"/>
                        <a14:foregroundMark x1="67976" y1="55197" x2="67976" y2="55197"/>
                        <a14:foregroundMark x1="69405" y1="50896" x2="69405" y2="50896"/>
                        <a14:foregroundMark x1="70119" y1="49821" x2="70119" y2="49821"/>
                        <a14:foregroundMark x1="76310" y1="66308" x2="76310" y2="66308"/>
                        <a14:foregroundMark x1="79048" y1="62366" x2="79048" y2="62366"/>
                        <a14:foregroundMark x1="79762" y1="59857" x2="79762" y2="59857"/>
                        <a14:foregroundMark x1="78929" y1="57706" x2="78929" y2="57706"/>
                        <a14:foregroundMark x1="78929" y1="54480" x2="78929" y2="54480"/>
                        <a14:foregroundMark x1="77143" y1="83513" x2="77143" y2="83513"/>
                        <a14:foregroundMark x1="71905" y1="85305" x2="71905" y2="85305"/>
                        <a14:foregroundMark x1="47143" y1="72401" x2="47143" y2="724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597" t="12815" r="18689" b="10443"/>
          <a:stretch/>
        </p:blipFill>
        <p:spPr bwMode="auto">
          <a:xfrm>
            <a:off x="589319" y="4458269"/>
            <a:ext cx="2211336" cy="913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16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498</Words>
  <Application>Microsoft Office PowerPoint</Application>
  <PresentationFormat>Widescreen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Debbie Hepplewhite Print Font</vt:lpstr>
      <vt:lpstr>Mia's Scribblings ~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mharker@whitehillacademy.org</dc:creator>
  <cp:lastModifiedBy>Melissa R Bell</cp:lastModifiedBy>
  <cp:revision>17</cp:revision>
  <cp:lastPrinted>2024-01-07T22:06:18Z</cp:lastPrinted>
  <dcterms:created xsi:type="dcterms:W3CDTF">2019-09-15T10:33:57Z</dcterms:created>
  <dcterms:modified xsi:type="dcterms:W3CDTF">2024-01-07T22:07:24Z</dcterms:modified>
</cp:coreProperties>
</file>