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6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4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9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7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0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7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2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8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1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microsoft.com/office/2007/relationships/hdphoto" Target="../media/hdphoto11.wdp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4779" y="65284"/>
            <a:ext cx="3979088" cy="113339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Personal, Social &amp; Emotional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Learning to think about the perspective of others.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800" baseline="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Learn</a:t>
            </a:r>
            <a:r>
              <a:rPr lang="en-US" altLang="en-US" sz="8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 about hoe to take care of our planet.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cs typeface="Arial" panose="020B0604020202020204" pitchFamily="34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8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Weekly PSHE lessons concentrating on well-being. Looking </a:t>
            </a:r>
            <a:r>
              <a:rPr lang="en-US" altLang="en-US" sz="80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at keeping </a:t>
            </a:r>
            <a:r>
              <a:rPr lang="en-US" altLang="en-US" sz="8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calm</a:t>
            </a:r>
            <a:r>
              <a:rPr lang="en-US" altLang="en-US" sz="80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, thinking before you react, growing up, learning and growing and working as a team.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002" y="5540370"/>
            <a:ext cx="6808561" cy="1198744"/>
          </a:xfrm>
          <a:prstGeom prst="rect">
            <a:avLst/>
          </a:prstGeom>
          <a:solidFill>
            <a:srgbClr val="FFFFFF"/>
          </a:solidFill>
          <a:ln w="38100">
            <a:solidFill>
              <a:srgbClr val="5381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Vocabulary</a:t>
            </a:r>
            <a:r>
              <a:rPr kumimoji="0" lang="en-US" altLang="en-US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to cover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smtClean="0">
              <a:latin typeface="Debbie Hepplewhite Print Font" panose="03050602040000000000" pitchFamily="66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smtClean="0">
                <a:latin typeface="Debbie Hepplewhite Print Font" panose="03050602040000000000" pitchFamily="66" charset="0"/>
              </a:rPr>
              <a:t>Week </a:t>
            </a:r>
            <a:r>
              <a:rPr lang="en-GB" sz="900" dirty="0">
                <a:latin typeface="Debbie Hepplewhite Print Font" panose="03050602040000000000" pitchFamily="66" charset="0"/>
              </a:rPr>
              <a:t>1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900">
                <a:latin typeface="Debbie Hepplewhite Print Font" panose="03050602040000000000" pitchFamily="66" charset="0"/>
              </a:rPr>
              <a:t>– </a:t>
            </a:r>
            <a:r>
              <a:rPr lang="en-GB" sz="900" smtClean="0">
                <a:latin typeface="Debbie Hepplewhite Print Font" panose="03050602040000000000" pitchFamily="66" charset="0"/>
              </a:rPr>
              <a:t>map, land, ocean, Earth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, planet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2 </a:t>
            </a:r>
            <a:r>
              <a:rPr lang="en-GB" sz="900">
                <a:latin typeface="Debbie Hepplewhite Print Font" panose="03050602040000000000" pitchFamily="66" charset="0"/>
              </a:rPr>
              <a:t>– </a:t>
            </a:r>
            <a:r>
              <a:rPr lang="en-GB" sz="900" smtClean="0">
                <a:latin typeface="Debbie Hepplewhite Print Font" panose="03050602040000000000" pitchFamily="66" charset="0"/>
              </a:rPr>
              <a:t>explorer, Arctic, compass, winter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3 </a:t>
            </a:r>
            <a:r>
              <a:rPr lang="en-GB" sz="900">
                <a:latin typeface="Debbie Hepplewhite Print Font" panose="03050602040000000000" pitchFamily="66" charset="0"/>
              </a:rPr>
              <a:t>– </a:t>
            </a:r>
            <a:r>
              <a:rPr lang="en-GB" sz="900" smtClean="0">
                <a:latin typeface="Debbie Hepplewhite Print Font" panose="03050602040000000000" pitchFamily="66" charset="0"/>
              </a:rPr>
              <a:t>Antarctica, chick, Emperor, huddle, beak, webbed feet, flipper 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4 </a:t>
            </a:r>
            <a:r>
              <a:rPr lang="en-GB" sz="900">
                <a:latin typeface="Debbie Hepplewhite Print Font" panose="03050602040000000000" pitchFamily="66" charset="0"/>
              </a:rPr>
              <a:t>– </a:t>
            </a:r>
            <a:r>
              <a:rPr lang="en-GB" sz="900" smtClean="0">
                <a:latin typeface="Debbie Hepplewhite Print Font" panose="03050602040000000000" pitchFamily="66" charset="0"/>
              </a:rPr>
              <a:t>changing, melting, freezing, materials, plastic, metal, litter recycle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5 </a:t>
            </a:r>
            <a:r>
              <a:rPr lang="en-GB" sz="900">
                <a:latin typeface="Debbie Hepplewhite Print Font" panose="03050602040000000000" pitchFamily="66" charset="0"/>
              </a:rPr>
              <a:t>– Chinese, New Year, dragon, lantern, </a:t>
            </a:r>
            <a:r>
              <a:rPr lang="en-GB" sz="900" smtClean="0">
                <a:latin typeface="Debbie Hepplewhite Print Font" panose="03050602040000000000" pitchFamily="66" charset="0"/>
              </a:rPr>
              <a:t>chopsticks, ingredients</a:t>
            </a:r>
            <a:endParaRPr lang="en-GB" sz="900">
              <a:latin typeface="Debbie Hepplewhite Print Font" panose="03050602040000000000" pitchFamily="66" charset="0"/>
            </a:endParaRPr>
          </a:p>
          <a:p>
            <a:endParaRPr lang="en-GB" sz="900" dirty="0">
              <a:latin typeface="Debbie Hepplewhite Print Font" panose="03050602040000000000" pitchFamily="66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9024591" y="3516531"/>
            <a:ext cx="2995613" cy="2053683"/>
          </a:xfrm>
          <a:prstGeom prst="rect">
            <a:avLst/>
          </a:prstGeom>
          <a:solidFill>
            <a:srgbClr val="FFFFFF"/>
          </a:solidFill>
          <a:ln w="38100">
            <a:solidFill>
              <a:srgbClr val="7F5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Expressive arts &amp; design</a:t>
            </a: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1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700">
                <a:latin typeface="Debbie Hepplewhite Print Font" panose="03050602040000000000" pitchFamily="66" charset="0"/>
              </a:rPr>
              <a:t>– </a:t>
            </a:r>
            <a:r>
              <a:rPr lang="en-GB" sz="700" smtClean="0">
                <a:latin typeface="Debbie Hepplewhite Print Font" panose="03050602040000000000" pitchFamily="66" charset="0"/>
              </a:rPr>
              <a:t>Evaluate puppets</a:t>
            </a:r>
            <a:endParaRPr lang="en-GB" sz="700" dirty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</a:t>
            </a:r>
            <a:r>
              <a:rPr lang="en-GB" sz="700" smtClean="0">
                <a:latin typeface="Debbie Hepplewhite Print Font" panose="03050602040000000000" pitchFamily="66" charset="0"/>
              </a:rPr>
              <a:t>2 – design their own puppet </a:t>
            </a:r>
            <a:endParaRPr lang="en-GB" sz="700" dirty="0" smtClean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 smtClean="0">
                <a:latin typeface="Debbie Hepplewhite Print Font" panose="03050602040000000000" pitchFamily="66" charset="0"/>
              </a:rPr>
              <a:t>Week </a:t>
            </a:r>
            <a:r>
              <a:rPr lang="en-GB" sz="700" dirty="0">
                <a:latin typeface="Debbie Hepplewhite Print Font" panose="03050602040000000000" pitchFamily="66" charset="0"/>
              </a:rPr>
              <a:t>3</a:t>
            </a:r>
            <a:r>
              <a:rPr lang="en-GB" sz="700" smtClean="0">
                <a:latin typeface="Debbie Hepplewhite Print Font" panose="03050602040000000000" pitchFamily="66" charset="0"/>
              </a:rPr>
              <a:t> </a:t>
            </a:r>
            <a:r>
              <a:rPr lang="en-GB" sz="700">
                <a:latin typeface="Debbie Hepplewhite Print Font" panose="03050602040000000000" pitchFamily="66" charset="0"/>
              </a:rPr>
              <a:t>– </a:t>
            </a:r>
            <a:r>
              <a:rPr lang="en-GB" sz="700" smtClean="0">
                <a:latin typeface="Debbie Hepplewhite Print Font" panose="03050602040000000000" pitchFamily="66" charset="0"/>
              </a:rPr>
              <a:t>begin to make a puppet</a:t>
            </a:r>
            <a:endParaRPr lang="en-GB" sz="700" dirty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>
                <a:latin typeface="Debbie Hepplewhite Print Font" panose="03050602040000000000" pitchFamily="66" charset="0"/>
              </a:rPr>
              <a:t>Week </a:t>
            </a:r>
            <a:r>
              <a:rPr lang="en-GB" sz="700" smtClean="0">
                <a:latin typeface="Debbie Hepplewhite Print Font" panose="03050602040000000000" pitchFamily="66" charset="0"/>
              </a:rPr>
              <a:t>4 – continue to make &amp; evaluate a puppet</a:t>
            </a:r>
          </a:p>
          <a:p>
            <a:pPr algn="ctr"/>
            <a:r>
              <a:rPr lang="en-GB" sz="700" smtClean="0">
                <a:latin typeface="Debbie Hepplewhite Print Font" panose="03050602040000000000" pitchFamily="66" charset="0"/>
              </a:rPr>
              <a:t>Week 5- dance workshop linked to Chinese New Year</a:t>
            </a:r>
            <a:endParaRPr lang="en-GB" sz="700" dirty="0">
              <a:latin typeface="Debbie Hepplewhite Print Font" panose="03050602040000000000" pitchFamily="66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 Resources will then be</a:t>
            </a:r>
            <a:r>
              <a:rPr kumimoji="0" lang="en-US" altLang="en-US" sz="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provided in our Creative area so the children can make/change/adapt and recreate their own in play…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935266" y="5657406"/>
            <a:ext cx="4113881" cy="994517"/>
          </a:xfrm>
          <a:prstGeom prst="rect">
            <a:avLst/>
          </a:prstGeom>
          <a:solidFill>
            <a:srgbClr val="FFFFFF"/>
          </a:solidFill>
          <a:ln w="3810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Physical Development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Fine motor activities throughout the week to support an improvement in pen grip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Gross Motor</a:t>
            </a:r>
            <a:r>
              <a:rPr kumimoji="0" lang="en-US" alt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Physical activities in the hall 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relating </a:t>
            </a:r>
            <a:r>
              <a:rPr lang="en-US" altLang="en-US" sz="700" dirty="0" smtClean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to P.E topics.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Using the outside play equipment and bikes safely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895368" y="4112426"/>
            <a:ext cx="2396831" cy="1328889"/>
          </a:xfrm>
          <a:prstGeom prst="rect">
            <a:avLst/>
          </a:prstGeom>
          <a:solidFill>
            <a:srgbClr val="FFFFFF"/>
          </a:solidFill>
          <a:ln w="381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Phonics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Daily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 phonics input –</a:t>
            </a:r>
            <a:r>
              <a:rPr lang="en-US" altLang="en-US" sz="900" dirty="0" smtClean="0">
                <a:latin typeface="Debbie Hepplewhite Print Font" panose="03050602040000000000" pitchFamily="66" charset="0"/>
              </a:rPr>
              <a:t>Set 1</a:t>
            </a:r>
            <a:endParaRPr kumimoji="0" lang="en-US" altLang="en-US" sz="9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aseline="0" dirty="0" smtClean="0">
                <a:latin typeface="Debbie Hepplewhite Print Font" panose="03050602040000000000" pitchFamily="66" charset="0"/>
              </a:rPr>
              <a:t>Phonics</a:t>
            </a:r>
            <a:r>
              <a:rPr lang="en-US" altLang="en-US" sz="900" dirty="0" smtClean="0">
                <a:latin typeface="Debbie Hepplewhite Print Font" panose="03050602040000000000" pitchFamily="66" charset="0"/>
              </a:rPr>
              <a:t> challenges during play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Reading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 books and sound homework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59103" y="1289049"/>
            <a:ext cx="2147189" cy="3134598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Maths</a:t>
            </a:r>
            <a:endParaRPr lang="en-US" altLang="en-US" sz="2000" b="1" dirty="0"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50" dirty="0" smtClean="0">
              <a:latin typeface="Debbie Hepplewhite Print Font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50" smtClean="0">
                <a:latin typeface="Debbie Hepplewhite Print Font" panose="03050602040000000000" pitchFamily="66" charset="0"/>
              </a:rPr>
              <a:t>Week 1 &amp; 2 </a:t>
            </a:r>
            <a:r>
              <a:rPr lang="en-GB" sz="1050">
                <a:latin typeface="Debbie Hepplewhite Print Font" panose="03050602040000000000" pitchFamily="66" charset="0"/>
              </a:rPr>
              <a:t>– </a:t>
            </a:r>
            <a:r>
              <a:rPr lang="en-GB" sz="1050" smtClean="0">
                <a:latin typeface="Debbie Hepplewhite Print Font" panose="03050602040000000000" pitchFamily="66" charset="0"/>
              </a:rPr>
              <a:t>recap on numbers 1-5, including number bonds.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50" smtClean="0">
                <a:latin typeface="Debbie Hepplewhite Print Font" panose="03050602040000000000" pitchFamily="66" charset="0"/>
              </a:rPr>
              <a:t> </a:t>
            </a:r>
            <a:endParaRPr lang="en-GB" sz="1050" dirty="0" smtClean="0">
              <a:latin typeface="Debbie Hepplewhite Print Font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50" dirty="0">
              <a:latin typeface="Debbie Hepplewhite Print Font" panose="03050602040000000000" pitchFamily="66" charset="0"/>
            </a:endParaRPr>
          </a:p>
          <a:p>
            <a:r>
              <a:rPr lang="en-GB" sz="1050" dirty="0">
                <a:latin typeface="Debbie Hepplewhite Print Font" panose="03050602040000000000" pitchFamily="66" charset="0"/>
              </a:rPr>
              <a:t>Week 3 </a:t>
            </a:r>
            <a:r>
              <a:rPr lang="en-GB" sz="1050" smtClean="0">
                <a:latin typeface="Debbie Hepplewhite Print Font" panose="03050602040000000000" pitchFamily="66" charset="0"/>
              </a:rPr>
              <a:t>– Mass and capacity (full, empty, half full. Heavy/ light).</a:t>
            </a:r>
          </a:p>
          <a:p>
            <a:endParaRPr lang="en-GB" sz="1050">
              <a:latin typeface="Debbie Hepplewhite Print Font" panose="03050602040000000000" pitchFamily="66" charset="0"/>
            </a:endParaRPr>
          </a:p>
          <a:p>
            <a:endParaRPr lang="en-GB" sz="1050" dirty="0">
              <a:latin typeface="Debbie Hepplewhite Print Font" panose="03050602040000000000" pitchFamily="66" charset="0"/>
            </a:endParaRPr>
          </a:p>
          <a:p>
            <a:r>
              <a:rPr lang="en-GB" sz="1050" smtClean="0">
                <a:latin typeface="Debbie Hepplewhite Print Font" panose="03050602040000000000" pitchFamily="66" charset="0"/>
              </a:rPr>
              <a:t>Week 4 &amp; 5 –numbers 6,7 and 8</a:t>
            </a:r>
          </a:p>
          <a:p>
            <a:endParaRPr lang="en-GB" sz="1050">
              <a:latin typeface="Debbie Hepplewhite Print Font" panose="03050602040000000000" pitchFamily="66" charset="0"/>
            </a:endParaRPr>
          </a:p>
          <a:p>
            <a:r>
              <a:rPr lang="en-GB" sz="1050" smtClean="0">
                <a:latin typeface="Debbie Hepplewhite Print Font" panose="03050602040000000000" pitchFamily="66" charset="0"/>
              </a:rPr>
              <a:t>We will also be introducing the children to Fluency Bee</a:t>
            </a:r>
            <a:endParaRPr lang="en-GB" sz="1050" dirty="0" smtClean="0">
              <a:latin typeface="Debbie Hepplewhite Print Font" panose="03050602040000000000" pitchFamily="66" charset="0"/>
            </a:endParaRPr>
          </a:p>
          <a:p>
            <a:endParaRPr lang="en-GB" sz="1050" dirty="0" smtClean="0">
              <a:latin typeface="Debbie Hepplewhite Print Font" panose="03050602040000000000" pitchFamily="66" charset="0"/>
            </a:endParaRPr>
          </a:p>
          <a:p>
            <a:endParaRPr lang="en-GB" sz="1050" dirty="0" smtClean="0">
              <a:latin typeface="Debbie Hepplewhite Print Font" panose="03050602040000000000" pitchFamily="66" charset="0"/>
            </a:endParaRPr>
          </a:p>
          <a:p>
            <a:r>
              <a:rPr lang="en-GB" sz="1050" smtClean="0">
                <a:latin typeface="Debbie Hepplewhite Print Font" panose="03050602040000000000" pitchFamily="66" charset="0"/>
              </a:rPr>
              <a:t> </a:t>
            </a:r>
            <a:endParaRPr lang="en-GB" sz="1050" dirty="0">
              <a:latin typeface="Debbie Hepplewhite Print Font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7964210" y="125732"/>
            <a:ext cx="4055994" cy="278481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GB" sz="1600" b="1" u="sng" dirty="0" smtClean="0">
                <a:latin typeface="Debbie Hepplewhite Print Font" panose="03050602040000000000" pitchFamily="66" charset="0"/>
              </a:rPr>
              <a:t>Weekly </a:t>
            </a:r>
            <a:r>
              <a:rPr lang="en-GB" sz="1600" b="1" u="sng" smtClean="0">
                <a:latin typeface="Debbie Hepplewhite Print Font" panose="03050602040000000000" pitchFamily="66" charset="0"/>
              </a:rPr>
              <a:t>Overview </a:t>
            </a:r>
          </a:p>
          <a:p>
            <a:pPr fontAlgn="t"/>
            <a:endParaRPr lang="en-GB" sz="1600" b="1" u="sng" dirty="0" smtClean="0">
              <a:latin typeface="Debbie Hepplewhite Print Font" panose="03050602040000000000" pitchFamily="66" charset="0"/>
            </a:endParaRPr>
          </a:p>
          <a:p>
            <a:pPr fontAlgn="t"/>
            <a:endParaRPr lang="en-GB" sz="1600" b="1" u="sng" dirty="0" smtClean="0">
              <a:latin typeface="Mia's Scribblings ~" panose="02000000000000000000" pitchFamily="2" charset="0"/>
            </a:endParaRPr>
          </a:p>
          <a:p>
            <a:pPr fontAlgn="t"/>
            <a:r>
              <a:rPr lang="en-GB" sz="800" b="1" u="sng" smtClean="0">
                <a:latin typeface="Debbie Hepplewhite Print Font" panose="03050602040000000000" pitchFamily="66" charset="0"/>
              </a:rPr>
              <a:t>Week </a:t>
            </a:r>
            <a:r>
              <a:rPr lang="en-GB" sz="800" b="1" u="sng" dirty="0">
                <a:latin typeface="Debbie Hepplewhite Print Font" panose="03050602040000000000" pitchFamily="66" charset="0"/>
              </a:rPr>
              <a:t>1</a:t>
            </a:r>
            <a:endParaRPr lang="en-GB" sz="800" b="1" u="sng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Looking </a:t>
            </a:r>
            <a:r>
              <a:rPr lang="en-GB" sz="800" smtClean="0">
                <a:latin typeface="Debbie Hepplewhite Print Font" panose="03050602040000000000" pitchFamily="66" charset="0"/>
              </a:rPr>
              <a:t>at the world as a planet and discussing what it is like to live in cold countries.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 smtClean="0">
                <a:latin typeface="Debbie Hepplewhite Print Font" panose="03050602040000000000" pitchFamily="66" charset="0"/>
              </a:rPr>
              <a:t>Week 2</a:t>
            </a:r>
            <a:endParaRPr lang="en-GB" sz="800" b="1" u="sng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smtClean="0">
                <a:latin typeface="Debbie Hepplewhite Print Font" panose="03050602040000000000" pitchFamily="66" charset="0"/>
              </a:rPr>
              <a:t>Look at the explorer Ernest Shackleton, start to understand that not all books are story books (fiction books).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>
                <a:latin typeface="Debbie Hepplewhite Print Font" panose="03050602040000000000" pitchFamily="66" charset="0"/>
              </a:rPr>
              <a:t>Week 3</a:t>
            </a:r>
            <a:endParaRPr lang="en-GB" sz="800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smtClean="0">
                <a:latin typeface="Debbie Hepplewhite Print Font" panose="03050602040000000000" pitchFamily="66" charset="0"/>
              </a:rPr>
              <a:t>Children will continue to look at non-fiction books and start to understand what a fact is.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 smtClean="0">
                <a:latin typeface="Debbie Hepplewhite Print Font" panose="03050602040000000000" pitchFamily="66" charset="0"/>
              </a:rPr>
              <a:t>Week </a:t>
            </a:r>
            <a:r>
              <a:rPr lang="en-GB" sz="800" b="1" u="sng">
                <a:latin typeface="Debbie Hepplewhite Print Font" panose="03050602040000000000" pitchFamily="66" charset="0"/>
              </a:rPr>
              <a:t>4</a:t>
            </a:r>
            <a:endParaRPr lang="en-GB" sz="800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Mad Science Week- experimenting with ice. Learn about how to take care of the planet we live on.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 smtClean="0">
                <a:latin typeface="Debbie Hepplewhite Print Font" panose="03050602040000000000" pitchFamily="66" charset="0"/>
              </a:rPr>
              <a:t>Week </a:t>
            </a:r>
            <a:r>
              <a:rPr lang="en-GB" sz="800" b="1" u="sng">
                <a:latin typeface="Debbie Hepplewhite Print Font" panose="03050602040000000000" pitchFamily="66" charset="0"/>
              </a:rPr>
              <a:t>5</a:t>
            </a:r>
            <a:endParaRPr lang="en-GB" sz="800" dirty="0" smtClean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smtClean="0">
                <a:latin typeface="Debbie Hepplewhite Print Font" panose="03050602040000000000" pitchFamily="66" charset="0"/>
              </a:rPr>
              <a:t>Children will look at how people celebrate Chinese New Year</a:t>
            </a:r>
            <a:endParaRPr lang="en-GB" sz="800" dirty="0">
              <a:latin typeface="Debbie Hepplewhite Print Font" panose="03050602040000000000" pitchFamily="66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270622" y="1293070"/>
            <a:ext cx="1557009" cy="3101679"/>
          </a:xfrm>
          <a:prstGeom prst="rect">
            <a:avLst/>
          </a:prstGeom>
          <a:solidFill>
            <a:srgbClr val="FFFFFF"/>
          </a:solidFill>
          <a:ln w="3810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Focus books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 smtClean="0"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Our World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Arctic and Antarctica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Emperor’s Egg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</a:t>
            </a:r>
            <a:r>
              <a:rPr lang="en-US" altLang="en-US" sz="100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Great Explorer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A Planet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00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full of Plastic</a:t>
            </a:r>
            <a:endParaRPr lang="en-US" altLang="en-US" sz="1000" dirty="0" smtClean="0"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Magic Paintbrush</a:t>
            </a: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 smtClean="0"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409700" y="-83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075691" y="1365054"/>
            <a:ext cx="3781790" cy="2385359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solidFill>
                  <a:srgbClr val="FFFF00"/>
                </a:solidFill>
              </a:ln>
              <a:effectLst/>
              <a:latin typeface="Mia's Scribblings ~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solidFill>
                    <a:srgbClr val="FFFF00"/>
                  </a:solidFill>
                </a:ln>
                <a:effectLst/>
                <a:latin typeface="Debbie Hepplewhite Print Font" panose="03050602040000000000" pitchFamily="66" charset="0"/>
              </a:rPr>
              <a:t>I</a:t>
            </a:r>
            <a:r>
              <a:rPr kumimoji="0" lang="en-US" altLang="en-US" sz="2800" b="0" i="0" u="none" strike="noStrike" cap="none" normalizeH="0" dirty="0" smtClean="0">
                <a:ln>
                  <a:solidFill>
                    <a:srgbClr val="FFFF00"/>
                  </a:solidFill>
                </a:ln>
                <a:effectLst/>
                <a:latin typeface="Debbie Hepplewhite Print Font" panose="03050602040000000000" pitchFamily="66" charset="0"/>
              </a:rPr>
              <a:t> wonder what is on our planet?</a:t>
            </a:r>
            <a:endParaRPr kumimoji="0" lang="en-US" altLang="en-US" sz="2800" b="0" i="0" u="none" strike="noStrike" cap="none" normalizeH="0" baseline="0" dirty="0" smtClean="0">
              <a:ln>
                <a:solidFill>
                  <a:srgbClr val="FFFF00"/>
                </a:solidFill>
              </a:ln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375692" y="4078160"/>
            <a:ext cx="2534012" cy="1375020"/>
          </a:xfrm>
          <a:prstGeom prst="rect">
            <a:avLst/>
          </a:prstGeom>
          <a:solidFill>
            <a:schemeClr val="bg1"/>
          </a:solidFill>
          <a:ln w="571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Opportunities for Enrichment/Visits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sng" strike="noStrike" cap="none" normalizeH="0" baseline="0" dirty="0" smtClean="0">
              <a:ln>
                <a:noFill/>
              </a:ln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Parents reading morning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dirty="0">
                <a:latin typeface="Debbie Hepplewhite Print Font" panose="03050602040000000000" pitchFamily="66" charset="0"/>
              </a:rPr>
              <a:t>Mad scientist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week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smtClean="0">
                <a:latin typeface="Debbie Hepplewhite Print Font" panose="03050602040000000000" pitchFamily="66" charset="0"/>
              </a:rPr>
              <a:t>ACES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PE experiences</a:t>
            </a: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Chinese New Year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21248" y="86433"/>
            <a:ext cx="360748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Debbie Hepplewhite Print Font" panose="03050602040000000000" pitchFamily="66" charset="0"/>
              </a:rPr>
              <a:t>Parents as Partners!</a:t>
            </a:r>
          </a:p>
          <a:p>
            <a:pPr algn="ctr"/>
            <a:r>
              <a:rPr lang="en-GB" sz="1050" b="1" u="sng" dirty="0" smtClean="0">
                <a:latin typeface="Debbie Hepplewhite Print Font" panose="03050602040000000000" pitchFamily="66" charset="0"/>
              </a:rPr>
              <a:t>Your chance to join us!</a:t>
            </a:r>
          </a:p>
          <a:p>
            <a:pPr algn="ctr"/>
            <a:endParaRPr lang="en-GB" sz="1050" b="1" u="sng" dirty="0" smtClean="0">
              <a:latin typeface="Debbie Hepplewhite Print Font" panose="03050602040000000000" pitchFamily="66" charset="0"/>
            </a:endParaRP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Reading Morning- date tbc</a:t>
            </a: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Parents Evening </a:t>
            </a:r>
            <a:r>
              <a:rPr lang="en-GB" sz="1050" smtClean="0">
                <a:latin typeface="Debbie Hepplewhite Print Font" panose="03050602040000000000" pitchFamily="66" charset="0"/>
              </a:rPr>
              <a:t>w/c 5</a:t>
            </a:r>
            <a:r>
              <a:rPr lang="en-GB" sz="1050" baseline="30000" smtClean="0">
                <a:latin typeface="Debbie Hepplewhite Print Font" panose="03050602040000000000" pitchFamily="66" charset="0"/>
              </a:rPr>
              <a:t>th</a:t>
            </a:r>
            <a:r>
              <a:rPr lang="en-GB" sz="1050" smtClean="0">
                <a:latin typeface="Debbie Hepplewhite Print Font" panose="03050602040000000000" pitchFamily="66" charset="0"/>
              </a:rPr>
              <a:t>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February  </a:t>
            </a:r>
          </a:p>
        </p:txBody>
      </p:sp>
      <p:pic>
        <p:nvPicPr>
          <p:cNvPr id="102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8196290" y="3407390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6981634" y="5514405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956876" y="4489143"/>
            <a:ext cx="925625" cy="8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745005" y="3601513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170090" y="6008523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063361" y="565628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098188" y="1092685"/>
            <a:ext cx="592106" cy="54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16683" y="2988356"/>
            <a:ext cx="587013" cy="54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166358" y="6118390"/>
            <a:ext cx="544969" cy="50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16682" y="33363"/>
            <a:ext cx="545267" cy="50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072569" y="102830"/>
            <a:ext cx="444113" cy="4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74508" y="5165124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od Kids Day Care - Diversity Of People Cartoon - Free Transparent PNG  Clipart Images Download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>
                        <a14:foregroundMark x1="24643" y1="20430" x2="24643" y2="20430"/>
                        <a14:foregroundMark x1="25238" y1="30108" x2="25238" y2="30108"/>
                        <a14:foregroundMark x1="27738" y1="71685" x2="27738" y2="71685"/>
                        <a14:foregroundMark x1="23452" y1="84229" x2="23452" y2="84229"/>
                        <a14:foregroundMark x1="28690" y1="83154" x2="28690" y2="83154"/>
                        <a14:foregroundMark x1="36429" y1="23297" x2="36429" y2="23297"/>
                        <a14:foregroundMark x1="37381" y1="30108" x2="37381" y2="30108"/>
                        <a14:foregroundMark x1="35952" y1="56989" x2="35952" y2="56989"/>
                        <a14:foregroundMark x1="35119" y1="72760" x2="35119" y2="72760"/>
                        <a14:foregroundMark x1="34881" y1="81362" x2="34881" y2="81362"/>
                        <a14:foregroundMark x1="38214" y1="74194" x2="38214" y2="74194"/>
                        <a14:foregroundMark x1="39167" y1="81362" x2="39167" y2="81362"/>
                        <a14:foregroundMark x1="39048" y1="78853" x2="39048" y2="78853"/>
                        <a14:foregroundMark x1="38690" y1="76703" x2="38690" y2="76703"/>
                        <a14:foregroundMark x1="35357" y1="75627" x2="35357" y2="75627"/>
                        <a14:foregroundMark x1="46071" y1="58781" x2="46071" y2="58781"/>
                        <a14:foregroundMark x1="45000" y1="53047" x2="45000" y2="53047"/>
                        <a14:foregroundMark x1="48214" y1="49462" x2="48214" y2="49462"/>
                        <a14:foregroundMark x1="48810" y1="62007" x2="48810" y2="62007"/>
                        <a14:foregroundMark x1="53571" y1="53047" x2="53571" y2="53047"/>
                        <a14:foregroundMark x1="54524" y1="58065" x2="54524" y2="58065"/>
                        <a14:foregroundMark x1="43214" y1="59140" x2="43214" y2="59140"/>
                        <a14:foregroundMark x1="43690" y1="56272" x2="43690" y2="56272"/>
                        <a14:foregroundMark x1="43690" y1="59857" x2="43690" y2="59857"/>
                        <a14:foregroundMark x1="51548" y1="74910" x2="51548" y2="74910"/>
                        <a14:foregroundMark x1="48452" y1="83154" x2="48452" y2="83154"/>
                        <a14:foregroundMark x1="48214" y1="82079" x2="48214" y2="82079"/>
                        <a14:foregroundMark x1="53333" y1="79570" x2="53333" y2="79570"/>
                        <a14:foregroundMark x1="52738" y1="82079" x2="52738" y2="82079"/>
                        <a14:foregroundMark x1="52738" y1="81362" x2="52738" y2="81362"/>
                        <a14:foregroundMark x1="52262" y1="77061" x2="52262" y2="77061"/>
                        <a14:foregroundMark x1="53214" y1="83513" x2="53214" y2="83513"/>
                        <a14:foregroundMark x1="60000" y1="81004" x2="60000" y2="81004"/>
                        <a14:foregroundMark x1="59524" y1="80287" x2="59524" y2="80287"/>
                        <a14:foregroundMark x1="59524" y1="78853" x2="59524" y2="78853"/>
                        <a14:foregroundMark x1="63095" y1="82796" x2="63095" y2="82796"/>
                        <a14:foregroundMark x1="63095" y1="79928" x2="63095" y2="79928"/>
                        <a14:foregroundMark x1="74762" y1="55914" x2="74762" y2="55914"/>
                        <a14:foregroundMark x1="69167" y1="56272" x2="69167" y2="56272"/>
                        <a14:foregroundMark x1="67976" y1="55197" x2="67976" y2="55197"/>
                        <a14:foregroundMark x1="69405" y1="50896" x2="69405" y2="50896"/>
                        <a14:foregroundMark x1="70119" y1="49821" x2="70119" y2="49821"/>
                        <a14:foregroundMark x1="76310" y1="66308" x2="76310" y2="66308"/>
                        <a14:foregroundMark x1="79048" y1="62366" x2="79048" y2="62366"/>
                        <a14:foregroundMark x1="79762" y1="59857" x2="79762" y2="59857"/>
                        <a14:foregroundMark x1="78929" y1="57706" x2="78929" y2="57706"/>
                        <a14:foregroundMark x1="78929" y1="54480" x2="78929" y2="54480"/>
                        <a14:foregroundMark x1="77143" y1="83513" x2="77143" y2="83513"/>
                        <a14:foregroundMark x1="71905" y1="85305" x2="71905" y2="85305"/>
                        <a14:foregroundMark x1="47143" y1="72401" x2="47143" y2="72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597" t="12815" r="18689" b="10443"/>
          <a:stretch/>
        </p:blipFill>
        <p:spPr bwMode="auto">
          <a:xfrm>
            <a:off x="589319" y="4458269"/>
            <a:ext cx="2211336" cy="91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752" b="96241" l="2143" r="9714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166963">
            <a:off x="3460710" y="2418394"/>
            <a:ext cx="1874921" cy="1781176"/>
          </a:xfrm>
          <a:prstGeom prst="rect">
            <a:avLst/>
          </a:prstGeom>
        </p:spPr>
      </p:pic>
      <p:pic>
        <p:nvPicPr>
          <p:cNvPr id="31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265229" y="1490342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5848731" y="3013911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4481094" y="1418688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062059" y="2500660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6768163" y="3112930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460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Debbie Hepplewhite Print Font</vt:lpstr>
      <vt:lpstr>Mia's Scribblings ~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mharker@whitehillacademy.org</dc:creator>
  <cp:lastModifiedBy>Melissa R Bell</cp:lastModifiedBy>
  <cp:revision>21</cp:revision>
  <cp:lastPrinted>2024-01-07T22:25:21Z</cp:lastPrinted>
  <dcterms:created xsi:type="dcterms:W3CDTF">2019-09-15T10:33:57Z</dcterms:created>
  <dcterms:modified xsi:type="dcterms:W3CDTF">2024-01-07T22:33:35Z</dcterms:modified>
</cp:coreProperties>
</file>